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1"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19" name="Footer Placeholder 18"/>
          <p:cNvSpPr>
            <a:spLocks noGrp="1"/>
          </p:cNvSpPr>
          <p:nvPr>
            <p:ph type="ftr" sz="quarter" idx="11"/>
          </p:nvPr>
        </p:nvSpPr>
        <p:spPr/>
        <p:txBody>
          <a:bodyPr/>
          <a:lstStyle/>
          <a:p>
            <a:endParaRPr lang="ar-EG"/>
          </a:p>
        </p:txBody>
      </p:sp>
      <p:sp>
        <p:nvSpPr>
          <p:cNvPr id="27" name="Slide Number Placeholder 26"/>
          <p:cNvSpPr>
            <a:spLocks noGrp="1"/>
          </p:cNvSpPr>
          <p:nvPr>
            <p:ph type="sldNum" sz="quarter" idx="12"/>
          </p:nvPr>
        </p:nvSpPr>
        <p:spPr/>
        <p:txBody>
          <a:bodyPr/>
          <a:lstStyle/>
          <a:p>
            <a:fld id="{3FDF643D-3EDC-4995-AE32-5AE6BB82EB0D}"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DF643D-3EDC-4995-AE32-5AE6BB82EB0D}"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DF643D-3EDC-4995-AE32-5AE6BB82EB0D}"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DDDAAEA4-E5EB-4E9A-8F10-B795A7875472}"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EG"/>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8E9C2AD-58BC-4838-AE2E-7EDEB820931B}"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DF643D-3EDC-4995-AE32-5AE6BB82EB0D}"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DF643D-3EDC-4995-AE32-5AE6BB82EB0D}"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FDF643D-3EDC-4995-AE32-5AE6BB82EB0D}"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FDF643D-3EDC-4995-AE32-5AE6BB82EB0D}"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8" name="Slide Number Placeholder 7"/>
          <p:cNvSpPr>
            <a:spLocks noGrp="1"/>
          </p:cNvSpPr>
          <p:nvPr>
            <p:ph type="sldNum" sz="quarter" idx="11"/>
          </p:nvPr>
        </p:nvSpPr>
        <p:spPr/>
        <p:txBody>
          <a:bodyPr/>
          <a:lstStyle/>
          <a:p>
            <a:fld id="{3FDF643D-3EDC-4995-AE32-5AE6BB82EB0D}" type="slidenum">
              <a:rPr lang="ar-EG" smtClean="0"/>
              <a:pPr/>
              <a:t>‹#›</a:t>
            </a:fld>
            <a:endParaRPr lang="ar-EG"/>
          </a:p>
        </p:txBody>
      </p:sp>
      <p:sp>
        <p:nvSpPr>
          <p:cNvPr id="9" name="Footer Placeholder 8"/>
          <p:cNvSpPr>
            <a:spLocks noGrp="1"/>
          </p:cNvSpPr>
          <p:nvPr>
            <p:ph type="ftr" sz="quarter" idx="12"/>
          </p:nvPr>
        </p:nvSpPr>
        <p:spPr/>
        <p:txBody>
          <a:bodyPr/>
          <a:lstStyle/>
          <a:p>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FDF643D-3EDC-4995-AE32-5AE6BB82EB0D}"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AFE021-FF4B-457C-AB05-4BD47032AA10}" type="datetimeFigureOut">
              <a:rPr lang="ar-EG" smtClean="0"/>
              <a:pPr/>
              <a:t>23/07/1441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a:xfrm>
            <a:off x="8156448" y="6422064"/>
            <a:ext cx="762000" cy="365125"/>
          </a:xfrm>
        </p:spPr>
        <p:txBody>
          <a:bodyPr/>
          <a:lstStyle/>
          <a:p>
            <a:fld id="{3FDF643D-3EDC-4995-AE32-5AE6BB82EB0D}"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5AFE021-FF4B-457C-AB05-4BD47032AA10}" type="datetimeFigureOut">
              <a:rPr lang="ar-EG" smtClean="0"/>
              <a:pPr/>
              <a:t>23/07/1441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FDF643D-3EDC-4995-AE32-5AE6BB82EB0D}"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5AFE021-FF4B-457C-AB05-4BD47032AA10}" type="datetimeFigureOut">
              <a:rPr lang="ar-EG" smtClean="0"/>
              <a:pPr/>
              <a:t>23/07/1441</a:t>
            </a:fld>
            <a:endParaRPr lang="ar-EG"/>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EG"/>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FDF643D-3EDC-4995-AE32-5AE6BB82EB0D}" type="slidenum">
              <a:rPr lang="ar-EG" smtClean="0"/>
              <a:pPr/>
              <a:t>‹#›</a:t>
            </a:fld>
            <a:endParaRPr lang="ar-EG"/>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556792"/>
            <a:ext cx="8064896" cy="2954655"/>
          </a:xfrm>
          <a:prstGeom prst="rect">
            <a:avLst/>
          </a:prstGeom>
          <a:noFill/>
        </p:spPr>
        <p:txBody>
          <a:bodyPr wrap="square" rtlCol="1">
            <a:spAutoFit/>
          </a:bodyPr>
          <a:lstStyle/>
          <a:p>
            <a:r>
              <a:rPr lang="ar-SA" sz="2400" dirty="0" smtClean="0"/>
              <a:t>اسم المقرر :</a:t>
            </a:r>
            <a:r>
              <a:rPr lang="ar-EG" sz="2400" b="1" cap="all" dirty="0" smtClean="0"/>
              <a:t> علم الحشرات, </a:t>
            </a:r>
            <a:r>
              <a:rPr lang="ar-EG" sz="2400" b="1" dirty="0" smtClean="0"/>
              <a:t>الحيوان الاقتصادي والاحياء </a:t>
            </a:r>
            <a:r>
              <a:rPr lang="ar-EG" sz="2400" b="1" dirty="0" smtClean="0"/>
              <a:t>المائية</a:t>
            </a:r>
            <a:endParaRPr lang="ar-SA" sz="2400" b="1" dirty="0" smtClean="0"/>
          </a:p>
          <a:p>
            <a:r>
              <a:rPr lang="ar-SA" sz="2400" b="1" dirty="0" smtClean="0"/>
              <a:t>كود المقرر: </a:t>
            </a:r>
            <a:r>
              <a:rPr lang="ar-EG" sz="2400" b="1" cap="all" dirty="0" smtClean="0"/>
              <a:t>421</a:t>
            </a:r>
            <a:r>
              <a:rPr lang="en-US" sz="2400" b="1" cap="all" dirty="0" smtClean="0"/>
              <a:t>  </a:t>
            </a:r>
            <a:r>
              <a:rPr lang="en-US" sz="2400" b="1" cap="all" dirty="0" err="1" smtClean="0"/>
              <a:t>Zio</a:t>
            </a:r>
            <a:endParaRPr lang="ar-EG" sz="2400" dirty="0" smtClean="0"/>
          </a:p>
          <a:p>
            <a:r>
              <a:rPr lang="ar-EG" sz="2400" b="1" dirty="0" smtClean="0"/>
              <a:t>422 </a:t>
            </a:r>
            <a:r>
              <a:rPr lang="en-US" sz="2400" b="1" cap="all" dirty="0" err="1" smtClean="0"/>
              <a:t>Zio</a:t>
            </a:r>
            <a:endParaRPr lang="en-US" sz="2400" b="1" cap="all" dirty="0" smtClean="0"/>
          </a:p>
          <a:p>
            <a:r>
              <a:rPr lang="ar-SA" sz="2400" b="1" cap="all" dirty="0" smtClean="0"/>
              <a:t>الاسم: د. إيمان محمد الحسيني</a:t>
            </a:r>
          </a:p>
          <a:p>
            <a:r>
              <a:rPr lang="ar-SA" sz="2400" b="1" cap="all" dirty="0" smtClean="0"/>
              <a:t>الفرقه الرابعه شعبة :البيولوجي</a:t>
            </a:r>
          </a:p>
          <a:p>
            <a:r>
              <a:rPr lang="ar-SA" sz="2400" b="1" cap="all" dirty="0" smtClean="0"/>
              <a:t>كود الحشرات: </a:t>
            </a:r>
            <a:r>
              <a:rPr lang="ar-EG" sz="2400" b="1" dirty="0" smtClean="0"/>
              <a:t>421 </a:t>
            </a:r>
            <a:r>
              <a:rPr lang="en-US" sz="2400" b="1" cap="all" dirty="0" err="1" smtClean="0"/>
              <a:t>Zio</a:t>
            </a:r>
            <a:endParaRPr lang="en-US" sz="2400" b="1" cap="all" dirty="0" smtClean="0"/>
          </a:p>
          <a:p>
            <a:endParaRPr lang="ar-EG" b="1" cap="all"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eaLnBrk="1" hangingPunct="1"/>
            <a:r>
              <a:rPr lang="en-US" smtClean="0"/>
              <a:t>Elytron wing</a:t>
            </a:r>
            <a:r>
              <a:rPr lang="ar-SA" smtClean="0"/>
              <a:t>     جناح غمدى</a:t>
            </a:r>
            <a:endParaRPr lang="en-US" smtClean="0"/>
          </a:p>
        </p:txBody>
      </p:sp>
      <p:pic>
        <p:nvPicPr>
          <p:cNvPr id="17411" name="Picture 4" descr="elytra"/>
          <p:cNvPicPr>
            <a:picLocks noChangeAspect="1" noChangeArrowheads="1"/>
          </p:cNvPicPr>
          <p:nvPr/>
        </p:nvPicPr>
        <p:blipFill>
          <a:blip r:embed="rId2" cstate="print"/>
          <a:srcRect/>
          <a:stretch>
            <a:fillRect/>
          </a:stretch>
        </p:blipFill>
        <p:spPr bwMode="auto">
          <a:xfrm>
            <a:off x="4860032" y="1772816"/>
            <a:ext cx="4283968" cy="3454400"/>
          </a:xfrm>
          <a:prstGeom prst="rect">
            <a:avLst/>
          </a:prstGeom>
          <a:noFill/>
          <a:ln w="9525">
            <a:noFill/>
            <a:miter lim="800000"/>
            <a:headEnd/>
            <a:tailEnd/>
          </a:ln>
        </p:spPr>
      </p:pic>
      <p:pic>
        <p:nvPicPr>
          <p:cNvPr id="4" name="Picture 3" descr="https://almerja.com/medea/images/%20%D9%86%D8%B5%D9%81%20%D8%B4%D9%81%D8%A7%D9%81.png"/>
          <p:cNvPicPr/>
          <p:nvPr/>
        </p:nvPicPr>
        <p:blipFill>
          <a:blip r:embed="rId3" cstate="print"/>
          <a:srcRect/>
          <a:stretch>
            <a:fillRect/>
          </a:stretch>
        </p:blipFill>
        <p:spPr bwMode="auto">
          <a:xfrm>
            <a:off x="-180528" y="1772816"/>
            <a:ext cx="4958715" cy="823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Grp="1" noChangeArrowheads="1"/>
          </p:cNvSpPr>
          <p:nvPr>
            <p:ph type="title"/>
          </p:nvPr>
        </p:nvSpPr>
        <p:spPr>
          <a:xfrm>
            <a:off x="467544" y="908720"/>
            <a:ext cx="8229600" cy="1139825"/>
          </a:xfrm>
        </p:spPr>
        <p:txBody>
          <a:bodyPr>
            <a:normAutofit fontScale="90000"/>
          </a:bodyPr>
          <a:lstStyle/>
          <a:p>
            <a:pPr eaLnBrk="1" hangingPunct="1"/>
            <a:r>
              <a:rPr lang="en-US" sz="3800" b="1" dirty="0" smtClean="0"/>
              <a:t>Elytra</a:t>
            </a:r>
            <a:r>
              <a:rPr lang="ar-SA" sz="3800" dirty="0" smtClean="0">
                <a:latin typeface="Arial" pitchFamily="34" charset="0"/>
              </a:rPr>
              <a:t>–</a:t>
            </a:r>
            <a:br>
              <a:rPr lang="ar-SA" sz="3800" dirty="0" smtClean="0">
                <a:latin typeface="Arial" pitchFamily="34" charset="0"/>
              </a:rPr>
            </a:br>
            <a:r>
              <a:rPr lang="ar-SA" sz="3800" dirty="0" smtClean="0">
                <a:latin typeface="Arial" pitchFamily="34" charset="0"/>
              </a:rPr>
              <a:t> </a:t>
            </a:r>
            <a:r>
              <a:rPr lang="en-US" sz="3800" dirty="0" smtClean="0"/>
              <a:t>hard, </a:t>
            </a:r>
            <a:r>
              <a:rPr lang="en-US" sz="3800" dirty="0" err="1" smtClean="0"/>
              <a:t>sclerotized</a:t>
            </a:r>
            <a:r>
              <a:rPr lang="en-US" sz="3800" dirty="0" smtClean="0"/>
              <a:t> front wings that serve as protective covers for membranous hind wings.</a:t>
            </a:r>
            <a:r>
              <a:rPr lang="ar-SA" sz="3800" dirty="0" smtClean="0"/>
              <a:t> </a:t>
            </a:r>
            <a:r>
              <a:rPr lang="en-US" sz="3800" dirty="0" smtClean="0"/>
              <a:t/>
            </a:r>
            <a:br>
              <a:rPr lang="en-US" sz="3800" dirty="0" smtClean="0"/>
            </a:br>
            <a:endParaRPr lang="en-US" sz="3800" dirty="0" smtClean="0"/>
          </a:p>
        </p:txBody>
      </p:sp>
      <p:pic>
        <p:nvPicPr>
          <p:cNvPr id="18435" name="Picture 10" descr="elytra"/>
          <p:cNvPicPr>
            <a:picLocks noGrp="1" noChangeAspect="1" noChangeArrowheads="1"/>
          </p:cNvPicPr>
          <p:nvPr>
            <p:ph sz="quarter" idx="2"/>
          </p:nvPr>
        </p:nvPicPr>
        <p:blipFill>
          <a:blip r:embed="rId2" cstate="print"/>
          <a:srcRect/>
          <a:stretch>
            <a:fillRect/>
          </a:stretch>
        </p:blipFill>
        <p:spPr>
          <a:xfrm>
            <a:off x="5105400" y="2667000"/>
            <a:ext cx="3352800" cy="2590800"/>
          </a:xfrm>
        </p:spPr>
      </p:pic>
      <p:sp>
        <p:nvSpPr>
          <p:cNvPr id="18436" name="Rectangle 9"/>
          <p:cNvSpPr>
            <a:spLocks noChangeArrowheads="1"/>
          </p:cNvSpPr>
          <p:nvPr/>
        </p:nvSpPr>
        <p:spPr bwMode="auto">
          <a:xfrm>
            <a:off x="4648200" y="1600200"/>
            <a:ext cx="4038600" cy="4525963"/>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endParaRPr lang="en-US" sz="2600"/>
          </a:p>
        </p:txBody>
      </p:sp>
      <p:pic>
        <p:nvPicPr>
          <p:cNvPr id="18437" name="Picture 16" descr="beetlewing"/>
          <p:cNvPicPr>
            <a:picLocks noChangeAspect="1" noChangeArrowheads="1"/>
          </p:cNvPicPr>
          <p:nvPr/>
        </p:nvPicPr>
        <p:blipFill>
          <a:blip r:embed="rId3" cstate="print"/>
          <a:srcRect/>
          <a:stretch>
            <a:fillRect/>
          </a:stretch>
        </p:blipFill>
        <p:spPr bwMode="auto">
          <a:xfrm>
            <a:off x="1143000" y="3505200"/>
            <a:ext cx="2895600" cy="168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body" sz="half" idx="1"/>
          </p:nvPr>
        </p:nvSpPr>
        <p:spPr/>
        <p:txBody>
          <a:bodyPr/>
          <a:lstStyle/>
          <a:p>
            <a:pPr algn="l" eaLnBrk="1" hangingPunct="1"/>
            <a:r>
              <a:rPr lang="ar-SA" sz="2600" b="1" smtClean="0"/>
              <a:t>دبوس الاتزان     </a:t>
            </a:r>
            <a:r>
              <a:rPr lang="en-US" sz="2600" b="1" smtClean="0"/>
              <a:t>Halteres</a:t>
            </a:r>
            <a:r>
              <a:rPr lang="ar-SA" sz="2600" smtClean="0"/>
              <a:t> –</a:t>
            </a:r>
          </a:p>
          <a:p>
            <a:pPr algn="l" eaLnBrk="1" hangingPunct="1"/>
            <a:r>
              <a:rPr lang="ar-SA" sz="2600" smtClean="0"/>
              <a:t> </a:t>
            </a:r>
            <a:r>
              <a:rPr lang="en-US" sz="2600" smtClean="0"/>
              <a:t>small,</a:t>
            </a:r>
          </a:p>
          <a:p>
            <a:pPr algn="l" eaLnBrk="1" hangingPunct="1"/>
            <a:r>
              <a:rPr lang="en-US" sz="2600" smtClean="0"/>
              <a:t> club-like hind wings that serve as gyroscopic stabilizers during flight.</a:t>
            </a:r>
            <a:r>
              <a:rPr lang="ar-SA" sz="2600" smtClean="0"/>
              <a:t> </a:t>
            </a:r>
            <a:endParaRPr lang="en-US" sz="2600" smtClean="0"/>
          </a:p>
        </p:txBody>
      </p:sp>
      <p:pic>
        <p:nvPicPr>
          <p:cNvPr id="21507" name="Picture 7" descr="haltere"/>
          <p:cNvPicPr>
            <a:picLocks noGrp="1" noChangeAspect="1" noChangeArrowheads="1"/>
          </p:cNvPicPr>
          <p:nvPr>
            <p:ph sz="half" idx="2"/>
          </p:nvPr>
        </p:nvPicPr>
        <p:blipFill>
          <a:blip r:embed="rId2" cstate="print"/>
          <a:srcRect/>
          <a:stretch>
            <a:fillRect/>
          </a:stretch>
        </p:blipFill>
        <p:spPr>
          <a:xfrm>
            <a:off x="6024563" y="1676400"/>
            <a:ext cx="2433637" cy="389096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ranefly"/>
          <p:cNvPicPr>
            <a:picLocks noChangeAspect="1" noChangeArrowheads="1"/>
          </p:cNvPicPr>
          <p:nvPr/>
        </p:nvPicPr>
        <p:blipFill>
          <a:blip r:embed="rId2" cstate="print"/>
          <a:srcRect/>
          <a:stretch>
            <a:fillRect/>
          </a:stretch>
        </p:blipFill>
        <p:spPr bwMode="auto">
          <a:xfrm>
            <a:off x="2209800" y="1524000"/>
            <a:ext cx="4826000" cy="332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body" sz="half" idx="1"/>
          </p:nvPr>
        </p:nvSpPr>
        <p:spPr/>
        <p:txBody>
          <a:bodyPr/>
          <a:lstStyle/>
          <a:p>
            <a:pPr eaLnBrk="1" hangingPunct="1"/>
            <a:r>
              <a:rPr lang="ar-SA" sz="2600" b="1" smtClean="0"/>
              <a:t>هدبى                </a:t>
            </a:r>
          </a:p>
          <a:p>
            <a:pPr algn="l" eaLnBrk="1" hangingPunct="1"/>
            <a:r>
              <a:rPr lang="en-US" sz="2600" b="1" smtClean="0"/>
              <a:t>Fringed wings(hairy)</a:t>
            </a:r>
            <a:r>
              <a:rPr lang="ar-SA" sz="2600" smtClean="0"/>
              <a:t> </a:t>
            </a:r>
            <a:r>
              <a:rPr lang="en-US" sz="2600" smtClean="0"/>
              <a:t>slender front and hind wings with long fringes of hair.</a:t>
            </a:r>
            <a:r>
              <a:rPr lang="ar-SA" sz="2600" smtClean="0"/>
              <a:t> </a:t>
            </a:r>
            <a:endParaRPr lang="en-US" sz="2600" smtClean="0"/>
          </a:p>
        </p:txBody>
      </p:sp>
      <p:pic>
        <p:nvPicPr>
          <p:cNvPr id="24579" name="Picture 7" descr="fringed"/>
          <p:cNvPicPr>
            <a:picLocks noGrp="1" noChangeAspect="1" noChangeArrowheads="1"/>
          </p:cNvPicPr>
          <p:nvPr>
            <p:ph sz="half" idx="2"/>
          </p:nvPr>
        </p:nvPicPr>
        <p:blipFill>
          <a:blip r:embed="rId2" cstate="print"/>
          <a:srcRect/>
          <a:stretch>
            <a:fillRect/>
          </a:stretch>
        </p:blipFill>
        <p:spPr>
          <a:xfrm>
            <a:off x="5029200" y="2895600"/>
            <a:ext cx="3581400" cy="140335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title"/>
          </p:nvPr>
        </p:nvSpPr>
        <p:spPr>
          <a:xfrm>
            <a:off x="395536" y="620688"/>
            <a:ext cx="8229600" cy="1139825"/>
          </a:xfrm>
        </p:spPr>
        <p:txBody>
          <a:bodyPr>
            <a:normAutofit fontScale="90000"/>
          </a:bodyPr>
          <a:lstStyle/>
          <a:p>
            <a:pPr eaLnBrk="1" hangingPunct="1"/>
            <a:r>
              <a:rPr lang="ar-SA" sz="3800" b="1" dirty="0" smtClean="0"/>
              <a:t>حرشفى                   </a:t>
            </a:r>
            <a:r>
              <a:rPr lang="en-US" sz="3800" b="1" dirty="0" smtClean="0"/>
              <a:t>Scaly wings</a:t>
            </a:r>
            <a:r>
              <a:rPr lang="ar-SA" sz="3800" dirty="0" smtClean="0">
                <a:latin typeface="Arial" pitchFamily="34" charset="0"/>
              </a:rPr>
              <a:t>– </a:t>
            </a:r>
            <a:br>
              <a:rPr lang="ar-SA" sz="3800" dirty="0" smtClean="0">
                <a:latin typeface="Arial" pitchFamily="34" charset="0"/>
              </a:rPr>
            </a:br>
            <a:r>
              <a:rPr lang="en-US" sz="3800" dirty="0" smtClean="0"/>
              <a:t>front and hind wings covered with flattened setae (scales).</a:t>
            </a:r>
            <a:r>
              <a:rPr lang="ar-SA" sz="3800" dirty="0" smtClean="0"/>
              <a:t> </a:t>
            </a:r>
            <a:r>
              <a:rPr lang="en-US" sz="3800" dirty="0" smtClean="0"/>
              <a:t/>
            </a:r>
            <a:br>
              <a:rPr lang="en-US" sz="3800" dirty="0" smtClean="0"/>
            </a:br>
            <a:endParaRPr lang="en-US" sz="3800" dirty="0" smtClean="0"/>
          </a:p>
        </p:txBody>
      </p:sp>
      <p:pic>
        <p:nvPicPr>
          <p:cNvPr id="25603" name="Picture 7" descr="scaly"/>
          <p:cNvPicPr>
            <a:picLocks noGrp="1" noChangeAspect="1" noChangeArrowheads="1"/>
          </p:cNvPicPr>
          <p:nvPr>
            <p:ph sz="quarter" idx="2"/>
          </p:nvPr>
        </p:nvPicPr>
        <p:blipFill>
          <a:blip r:embed="rId2" cstate="print"/>
          <a:srcRect/>
          <a:stretch>
            <a:fillRect/>
          </a:stretch>
        </p:blipFill>
        <p:spPr>
          <a:xfrm>
            <a:off x="5943600" y="3657600"/>
            <a:ext cx="2143125" cy="1619250"/>
          </a:xfrm>
          <a:noFill/>
        </p:spPr>
      </p:pic>
      <p:pic>
        <p:nvPicPr>
          <p:cNvPr id="25604" name="Picture 10" descr="butterflywing"/>
          <p:cNvPicPr>
            <a:picLocks noGrp="1" noChangeAspect="1" noChangeArrowheads="1"/>
          </p:cNvPicPr>
          <p:nvPr>
            <p:ph sz="quarter" idx="1"/>
          </p:nvPr>
        </p:nvPicPr>
        <p:blipFill>
          <a:blip r:embed="rId3" cstate="print"/>
          <a:srcRect/>
          <a:stretch>
            <a:fillRect/>
          </a:stretch>
        </p:blipFill>
        <p:spPr>
          <a:xfrm>
            <a:off x="838200" y="2590800"/>
            <a:ext cx="2895600" cy="25908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p:txBody>
          <a:bodyPr/>
          <a:lstStyle/>
          <a:p>
            <a:pPr eaLnBrk="1" hangingPunct="1"/>
            <a:endParaRPr lang="ar-EG" smtClean="0"/>
          </a:p>
        </p:txBody>
      </p:sp>
      <p:pic>
        <p:nvPicPr>
          <p:cNvPr id="26627" name="Picture 4" descr="io"/>
          <p:cNvPicPr>
            <a:picLocks noChangeAspect="1" noChangeArrowheads="1"/>
          </p:cNvPicPr>
          <p:nvPr/>
        </p:nvPicPr>
        <p:blipFill>
          <a:blip r:embed="rId2" cstate="print"/>
          <a:srcRect/>
          <a:stretch>
            <a:fillRect/>
          </a:stretch>
        </p:blipFill>
        <p:spPr bwMode="auto">
          <a:xfrm>
            <a:off x="1752600" y="1676400"/>
            <a:ext cx="65532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Insect wings</a:t>
            </a:r>
            <a:br>
              <a:rPr lang="en-US" dirty="0" smtClean="0">
                <a:solidFill>
                  <a:srgbClr val="FF0000"/>
                </a:solidFill>
              </a:rPr>
            </a:br>
            <a:r>
              <a:rPr lang="ar-SA" dirty="0" smtClean="0">
                <a:solidFill>
                  <a:srgbClr val="FF0000"/>
                </a:solidFill>
              </a:rPr>
              <a:t>أجنحة الحشرات</a:t>
            </a:r>
            <a:endParaRPr lang="ar-EG"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4893647"/>
          </a:xfrm>
          <a:prstGeom prst="rect">
            <a:avLst/>
          </a:prstGeom>
          <a:noFill/>
        </p:spPr>
        <p:txBody>
          <a:bodyPr wrap="square" rtlCol="1">
            <a:spAutoFit/>
          </a:bodyPr>
          <a:lstStyle/>
          <a:p>
            <a:r>
              <a:rPr lang="ar-SA" sz="2400" b="1" dirty="0">
                <a:solidFill>
                  <a:srgbClr val="FFC000"/>
                </a:solidFill>
                <a:latin typeface="Arial" pitchFamily="34" charset="0"/>
                <a:cs typeface="Arial" pitchFamily="34" charset="0"/>
              </a:rPr>
              <a:t>نشأة الاجنحة</a:t>
            </a:r>
            <a:r>
              <a:rPr lang="ar-SA" sz="2400" b="1" dirty="0">
                <a:latin typeface="Arial" pitchFamily="34" charset="0"/>
                <a:cs typeface="Arial" pitchFamily="34" charset="0"/>
              </a:rPr>
              <a:t>: اجنحة الحشرات امتداد خارجي من جدار الجسم في الحلقة الصدرية الوسطى والخلفية، ثم بعد ذلك يتقدم نمو الجناح ويصبح كل جناح مركب من طبقتين غشائيتين رقيقتين تقويهما شبكة بها عروق طولية تتصل مع بعضها بعروق اخرى صغيرة تسمى بالعروق العابرة </a:t>
            </a:r>
            <a:endParaRPr lang="ar-SA" sz="2400" b="1" dirty="0" smtClean="0">
              <a:latin typeface="Arial" pitchFamily="34" charset="0"/>
              <a:cs typeface="Arial" pitchFamily="34" charset="0"/>
            </a:endParaRPr>
          </a:p>
          <a:p>
            <a:r>
              <a:rPr lang="ar-SA" sz="2400" b="1" dirty="0">
                <a:solidFill>
                  <a:srgbClr val="FFC000"/>
                </a:solidFill>
                <a:latin typeface="Arial" pitchFamily="34" charset="0"/>
                <a:cs typeface="Arial" pitchFamily="34" charset="0"/>
              </a:rPr>
              <a:t>شكل الجناح</a:t>
            </a:r>
            <a:r>
              <a:rPr lang="ar-SA" sz="2400" b="1" dirty="0">
                <a:latin typeface="Arial" pitchFamily="34" charset="0"/>
                <a:cs typeface="Arial" pitchFamily="34" charset="0"/>
              </a:rPr>
              <a:t>: الجناح مثلث الشكل تقريبا وله ثلاث حواف كما يلي:</a:t>
            </a:r>
            <a:endParaRPr lang="en-US" sz="2400" dirty="0">
              <a:latin typeface="Arial" pitchFamily="34" charset="0"/>
              <a:cs typeface="Arial" pitchFamily="34" charset="0"/>
            </a:endParaRPr>
          </a:p>
          <a:p>
            <a:pPr>
              <a:buFontTx/>
              <a:buChar char="-"/>
            </a:pPr>
            <a:r>
              <a:rPr lang="ar-SA" sz="2400" b="1" dirty="0" smtClean="0">
                <a:latin typeface="Arial" pitchFamily="34" charset="0"/>
                <a:cs typeface="Arial" pitchFamily="34" charset="0"/>
              </a:rPr>
              <a:t>الحافة </a:t>
            </a:r>
            <a:r>
              <a:rPr lang="ar-SA" sz="2400" b="1" dirty="0">
                <a:latin typeface="Arial" pitchFamily="34" charset="0"/>
                <a:cs typeface="Arial" pitchFamily="34" charset="0"/>
              </a:rPr>
              <a:t>الامامية Castal margin</a:t>
            </a:r>
            <a:r>
              <a:rPr lang="en-US" sz="2400" b="1" dirty="0">
                <a:latin typeface="Arial" pitchFamily="34" charset="0"/>
                <a:cs typeface="Arial" pitchFamily="34" charset="0"/>
              </a:rPr>
              <a:t>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الحافة الخارجية </a:t>
            </a:r>
            <a:r>
              <a:rPr lang="ar-SA" sz="2400" b="1" dirty="0" smtClean="0">
                <a:latin typeface="Arial" pitchFamily="34" charset="0"/>
                <a:cs typeface="Arial" pitchFamily="34" charset="0"/>
              </a:rPr>
              <a:t>Apical </a:t>
            </a:r>
            <a:r>
              <a:rPr lang="ar-SA" sz="2400" b="1" dirty="0">
                <a:latin typeface="Arial" pitchFamily="34" charset="0"/>
                <a:cs typeface="Arial" pitchFamily="34" charset="0"/>
              </a:rPr>
              <a:t>margin</a:t>
            </a:r>
            <a:r>
              <a:rPr lang="en-US" sz="2400" b="1" dirty="0">
                <a:latin typeface="Arial" pitchFamily="34" charset="0"/>
                <a:cs typeface="Arial" pitchFamily="34" charset="0"/>
              </a:rPr>
              <a:t>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الحافة الخلفية Anal margin وتحصر بينها </a:t>
            </a:r>
            <a:r>
              <a:rPr lang="ar-SA" sz="2400" b="1" dirty="0">
                <a:solidFill>
                  <a:srgbClr val="FFC000"/>
                </a:solidFill>
                <a:latin typeface="Arial" pitchFamily="34" charset="0"/>
                <a:cs typeface="Arial" pitchFamily="34" charset="0"/>
              </a:rPr>
              <a:t>ثلاث زوايا </a:t>
            </a:r>
            <a:r>
              <a:rPr lang="ar-SA" sz="2400" b="1" dirty="0">
                <a:latin typeface="Arial" pitchFamily="34" charset="0"/>
                <a:cs typeface="Arial" pitchFamily="34" charset="0"/>
              </a:rPr>
              <a:t>وهي</a:t>
            </a:r>
            <a:r>
              <a:rPr lang="ar-SA" sz="2400" b="1" dirty="0" smtClean="0">
                <a:latin typeface="Arial" pitchFamily="34" charset="0"/>
                <a:cs typeface="Arial" pitchFamily="34" charset="0"/>
              </a:rPr>
              <a:t>:</a:t>
            </a:r>
            <a:endParaRPr lang="en-US" sz="2400" b="1" dirty="0" smtClean="0">
              <a:latin typeface="Arial" pitchFamily="34" charset="0"/>
              <a:cs typeface="Arial" pitchFamily="34" charset="0"/>
            </a:endParaRPr>
          </a:p>
          <a:p>
            <a:pPr>
              <a:buFontTx/>
              <a:buChar char="-"/>
            </a:pPr>
            <a:r>
              <a:rPr lang="en-US" sz="2400" b="1" dirty="0" smtClean="0">
                <a:latin typeface="Arial" pitchFamily="34" charset="0"/>
                <a:cs typeface="Arial" pitchFamily="34" charset="0"/>
              </a:rPr>
              <a:t> </a:t>
            </a:r>
            <a:r>
              <a:rPr lang="ar-SA" sz="2400" b="1" dirty="0">
                <a:latin typeface="Arial" pitchFamily="34" charset="0"/>
                <a:cs typeface="Arial" pitchFamily="34" charset="0"/>
              </a:rPr>
              <a:t>* زاوية قاعدية humeral angle بين الحافة الامامية والخلفية</a:t>
            </a:r>
            <a:r>
              <a:rPr lang="ar-SA" sz="2400" b="1" dirty="0" smtClean="0">
                <a:latin typeface="Arial" pitchFamily="34" charset="0"/>
                <a:cs typeface="Arial" pitchFamily="34" charset="0"/>
              </a:rPr>
              <a:t>.</a:t>
            </a:r>
            <a:endParaRPr lang="en-US" sz="2400" b="1" dirty="0" smtClean="0">
              <a:latin typeface="Arial" pitchFamily="34" charset="0"/>
              <a:cs typeface="Arial" pitchFamily="34" charset="0"/>
            </a:endParaRPr>
          </a:p>
          <a:p>
            <a:pPr>
              <a:buFontTx/>
              <a:buChar char="-"/>
            </a:pPr>
            <a:r>
              <a:rPr lang="en-US" sz="2400" b="1" dirty="0" smtClean="0">
                <a:latin typeface="Arial" pitchFamily="34" charset="0"/>
                <a:cs typeface="Arial" pitchFamily="34" charset="0"/>
              </a:rPr>
              <a:t> </a:t>
            </a:r>
            <a:r>
              <a:rPr lang="ar-SA" sz="2400" b="1" dirty="0">
                <a:latin typeface="Arial" pitchFamily="34" charset="0"/>
                <a:cs typeface="Arial" pitchFamily="34" charset="0"/>
              </a:rPr>
              <a:t>* زاوية امامية </a:t>
            </a:r>
            <a:r>
              <a:rPr lang="ar-SA" sz="2400" b="1" dirty="0" smtClean="0">
                <a:latin typeface="Arial" pitchFamily="34" charset="0"/>
                <a:cs typeface="Arial" pitchFamily="34" charset="0"/>
              </a:rPr>
              <a:t>Apical </a:t>
            </a:r>
            <a:r>
              <a:rPr lang="ar-SA" sz="2400" b="1" dirty="0">
                <a:latin typeface="Arial" pitchFamily="34" charset="0"/>
                <a:cs typeface="Arial" pitchFamily="34" charset="0"/>
              </a:rPr>
              <a:t>angle</a:t>
            </a:r>
            <a:r>
              <a:rPr lang="en-US" sz="2400" b="1" dirty="0">
                <a:latin typeface="Arial" pitchFamily="34" charset="0"/>
                <a:cs typeface="Arial" pitchFamily="34" charset="0"/>
              </a:rPr>
              <a:t>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وزاوية خلفية Anal angle تقع بين الحافة الخارجية والخلفية</a:t>
            </a:r>
            <a:r>
              <a:rPr lang="ar-SA" sz="2400" b="1" dirty="0" smtClean="0">
                <a:latin typeface="Arial" pitchFamily="34" charset="0"/>
                <a:cs typeface="Arial" pitchFamily="34" charset="0"/>
              </a:rPr>
              <a:t>.</a:t>
            </a:r>
            <a:endParaRPr lang="en-US" sz="2400" b="1" dirty="0" smtClean="0">
              <a:latin typeface="Arial" pitchFamily="34" charset="0"/>
              <a:cs typeface="Arial" pitchFamily="34" charset="0"/>
            </a:endParaRPr>
          </a:p>
          <a:p>
            <a:pPr>
              <a:buFontTx/>
              <a:buChar char="-"/>
            </a:pPr>
            <a:r>
              <a:rPr lang="en-US" sz="2400" b="1" dirty="0" smtClean="0">
                <a:latin typeface="Arial" pitchFamily="34" charset="0"/>
                <a:cs typeface="Arial" pitchFamily="34" charset="0"/>
              </a:rPr>
              <a:t> </a:t>
            </a:r>
            <a:r>
              <a:rPr lang="ar-SA" sz="2400" b="1" dirty="0">
                <a:solidFill>
                  <a:srgbClr val="FFC000"/>
                </a:solidFill>
                <a:latin typeface="Arial" pitchFamily="34" charset="0"/>
                <a:cs typeface="Arial" pitchFamily="34" charset="0"/>
              </a:rPr>
              <a:t>نظام التعريق</a:t>
            </a:r>
            <a:r>
              <a:rPr lang="ar-SA" sz="2400" b="1" dirty="0">
                <a:latin typeface="Arial" pitchFamily="34" charset="0"/>
                <a:cs typeface="Arial" pitchFamily="34" charset="0"/>
              </a:rPr>
              <a:t>: توجد العروق في الحشرة النموذجية بالترتيب </a:t>
            </a:r>
            <a:r>
              <a:rPr lang="ar-SA" sz="2400" b="1" dirty="0" smtClean="0">
                <a:latin typeface="Arial" pitchFamily="34" charset="0"/>
                <a:cs typeface="Arial" pitchFamily="34" charset="0"/>
              </a:rPr>
              <a:t>الاتي:</a:t>
            </a:r>
          </a:p>
          <a:p>
            <a:pPr>
              <a:buFontTx/>
              <a:buChar char="-"/>
            </a:pPr>
            <a:endParaRPr lang="ar-EG"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msel1.gif"/>
          <p:cNvPicPr>
            <a:picLocks noChangeAspect="1"/>
          </p:cNvPicPr>
          <p:nvPr/>
        </p:nvPicPr>
        <p:blipFill>
          <a:blip r:embed="rId2" cstate="print"/>
          <a:srcRect/>
          <a:stretch>
            <a:fillRect/>
          </a:stretch>
        </p:blipFill>
        <p:spPr bwMode="auto">
          <a:xfrm>
            <a:off x="1752600" y="1447800"/>
            <a:ext cx="5724525" cy="4105275"/>
          </a:xfrm>
          <a:prstGeom prst="rect">
            <a:avLst/>
          </a:prstGeom>
          <a:noFill/>
          <a:ln w="9525">
            <a:noFill/>
            <a:miter lim="800000"/>
            <a:headEnd/>
            <a:tailEnd/>
          </a:ln>
        </p:spPr>
      </p:pic>
      <p:sp>
        <p:nvSpPr>
          <p:cNvPr id="3" name="Rectangle 2"/>
          <p:cNvSpPr/>
          <p:nvPr/>
        </p:nvSpPr>
        <p:spPr>
          <a:xfrm>
            <a:off x="2987824" y="1556792"/>
            <a:ext cx="1394933" cy="338554"/>
          </a:xfrm>
          <a:prstGeom prst="rect">
            <a:avLst/>
          </a:prstGeom>
        </p:spPr>
        <p:txBody>
          <a:bodyPr wrap="none">
            <a:spAutoFit/>
          </a:bodyPr>
          <a:lstStyle/>
          <a:p>
            <a:r>
              <a:rPr lang="ar-EG" sz="1600" dirty="0" smtClean="0">
                <a:solidFill>
                  <a:schemeClr val="bg1"/>
                </a:solidFill>
              </a:rPr>
              <a:t>الحافه الاماميه</a:t>
            </a:r>
            <a:endParaRPr lang="en-US" sz="1600" dirty="0">
              <a:solidFill>
                <a:schemeClr val="bg1"/>
              </a:solidFill>
            </a:endParaRPr>
          </a:p>
        </p:txBody>
      </p:sp>
      <p:sp>
        <p:nvSpPr>
          <p:cNvPr id="4" name="Rectangle 3"/>
          <p:cNvSpPr/>
          <p:nvPr/>
        </p:nvSpPr>
        <p:spPr>
          <a:xfrm>
            <a:off x="1835696" y="5013176"/>
            <a:ext cx="1374094" cy="338554"/>
          </a:xfrm>
          <a:prstGeom prst="rect">
            <a:avLst/>
          </a:prstGeom>
        </p:spPr>
        <p:txBody>
          <a:bodyPr wrap="none">
            <a:spAutoFit/>
          </a:bodyPr>
          <a:lstStyle/>
          <a:p>
            <a:r>
              <a:rPr lang="ar-EG" sz="1600" dirty="0" smtClean="0">
                <a:solidFill>
                  <a:schemeClr val="bg1"/>
                </a:solidFill>
              </a:rPr>
              <a:t>الحافه الخلفيه</a:t>
            </a:r>
            <a:endParaRPr lang="en-US" sz="1600" dirty="0">
              <a:solidFill>
                <a:schemeClr val="bg1"/>
              </a:solidFill>
            </a:endParaRPr>
          </a:p>
        </p:txBody>
      </p:sp>
      <p:sp>
        <p:nvSpPr>
          <p:cNvPr id="5" name="Rectangle 4"/>
          <p:cNvSpPr/>
          <p:nvPr/>
        </p:nvSpPr>
        <p:spPr>
          <a:xfrm>
            <a:off x="5148054" y="3244334"/>
            <a:ext cx="184731" cy="369332"/>
          </a:xfrm>
          <a:prstGeom prst="rect">
            <a:avLst/>
          </a:prstGeom>
        </p:spPr>
        <p:txBody>
          <a:bodyPr wrap="none">
            <a:spAutoFit/>
          </a:bodyPr>
          <a:lstStyle/>
          <a:p>
            <a:endParaRPr lang="en-US" dirty="0">
              <a:solidFill>
                <a:schemeClr val="bg1"/>
              </a:solidFill>
            </a:endParaRPr>
          </a:p>
        </p:txBody>
      </p:sp>
      <p:sp>
        <p:nvSpPr>
          <p:cNvPr id="6" name="TextBox 5"/>
          <p:cNvSpPr txBox="1"/>
          <p:nvPr/>
        </p:nvSpPr>
        <p:spPr>
          <a:xfrm>
            <a:off x="5881951" y="4077072"/>
            <a:ext cx="1467068" cy="338554"/>
          </a:xfrm>
          <a:prstGeom prst="rect">
            <a:avLst/>
          </a:prstGeom>
          <a:noFill/>
        </p:spPr>
        <p:txBody>
          <a:bodyPr wrap="none" rtlCol="1">
            <a:spAutoFit/>
          </a:bodyPr>
          <a:lstStyle/>
          <a:p>
            <a:r>
              <a:rPr lang="ar-EG" sz="1600" dirty="0" smtClean="0">
                <a:solidFill>
                  <a:schemeClr val="bg1"/>
                </a:solidFill>
              </a:rPr>
              <a:t>الحافه الخارجيه</a:t>
            </a:r>
            <a:endParaRPr lang="ar-EG"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x5048E2j.gif"/>
          <p:cNvPicPr>
            <a:picLocks noChangeAspect="1"/>
          </p:cNvPicPr>
          <p:nvPr/>
        </p:nvPicPr>
        <p:blipFill>
          <a:blip r:embed="rId2" cstate="print"/>
          <a:srcRect/>
          <a:stretch>
            <a:fillRect/>
          </a:stretch>
        </p:blipFill>
        <p:spPr bwMode="auto">
          <a:xfrm>
            <a:off x="619125" y="1390650"/>
            <a:ext cx="790575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13722" cy="5262979"/>
          </a:xfrm>
          <a:prstGeom prst="rect">
            <a:avLst/>
          </a:prstGeom>
          <a:noFill/>
        </p:spPr>
        <p:txBody>
          <a:bodyPr wrap="square" rtlCol="1">
            <a:spAutoFit/>
          </a:bodyPr>
          <a:lstStyle/>
          <a:p>
            <a:pPr>
              <a:buFontTx/>
              <a:buChar char="-"/>
            </a:pPr>
            <a:r>
              <a:rPr lang="ar-SA" sz="2400" b="1" dirty="0" smtClean="0">
                <a:latin typeface="Arial" pitchFamily="34" charset="0"/>
                <a:cs typeface="Arial" pitchFamily="34" charset="0"/>
              </a:rPr>
              <a:t>الضلعي </a:t>
            </a:r>
            <a:r>
              <a:rPr lang="ar-SA" sz="2400" b="1" dirty="0">
                <a:latin typeface="Arial" pitchFamily="34" charset="0"/>
                <a:cs typeface="Arial" pitchFamily="34" charset="0"/>
              </a:rPr>
              <a:t>(Costa (C وهو غير متفرع ويقوي الحافة الامامية للجناح.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تحت الضلعي </a:t>
            </a:r>
            <a:r>
              <a:rPr lang="ar-SA" sz="2400" b="1" dirty="0" smtClean="0">
                <a:latin typeface="Arial" pitchFamily="34" charset="0"/>
                <a:cs typeface="Arial" pitchFamily="34" charset="0"/>
              </a:rPr>
              <a:t>(Sub- </a:t>
            </a:r>
            <a:r>
              <a:rPr lang="ar-SA" sz="2400" b="1" dirty="0">
                <a:latin typeface="Arial" pitchFamily="34" charset="0"/>
                <a:cs typeface="Arial" pitchFamily="34" charset="0"/>
              </a:rPr>
              <a:t>costa (Sc</a:t>
            </a:r>
            <a:r>
              <a:rPr lang="ar-SA" sz="2400" b="1" dirty="0" smtClean="0">
                <a:latin typeface="Arial" pitchFamily="34" charset="0"/>
                <a:cs typeface="Arial" pitchFamily="34" charset="0"/>
              </a:rPr>
              <a:t>. </a:t>
            </a:r>
            <a:r>
              <a:rPr lang="ar-SA" sz="2400" b="1" dirty="0">
                <a:latin typeface="Arial" pitchFamily="34" charset="0"/>
                <a:cs typeface="Arial" pitchFamily="34" charset="0"/>
              </a:rPr>
              <a:t> يقع تحت السابق ونادرا ما يتفرع.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الكعبري </a:t>
            </a:r>
            <a:r>
              <a:rPr lang="ar-SA" sz="2400" b="1" dirty="0" smtClean="0">
                <a:latin typeface="Arial" pitchFamily="34" charset="0"/>
                <a:cs typeface="Arial" pitchFamily="34" charset="0"/>
              </a:rPr>
              <a:t>(Radius </a:t>
            </a:r>
            <a:r>
              <a:rPr lang="ar-SA" sz="2400" b="1" dirty="0">
                <a:latin typeface="Arial" pitchFamily="34" charset="0"/>
                <a:cs typeface="Arial" pitchFamily="34" charset="0"/>
              </a:rPr>
              <a:t>(</a:t>
            </a:r>
            <a:r>
              <a:rPr lang="ar-SA" sz="2400" b="1" dirty="0" smtClean="0">
                <a:latin typeface="Arial" pitchFamily="34" charset="0"/>
                <a:cs typeface="Arial" pitchFamily="34" charset="0"/>
              </a:rPr>
              <a:t>R</a:t>
            </a:r>
            <a:r>
              <a:rPr lang="ar-SA" sz="2400" b="1" dirty="0">
                <a:latin typeface="Arial" pitchFamily="34" charset="0"/>
                <a:cs typeface="Arial" pitchFamily="34" charset="0"/>
              </a:rPr>
              <a:t> وهو مقسم الى فرع امامي R1 وفرع خلفي Rs والاخير يتفرع الى اربع فروع وهي R2-R3-R4-R5.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الوسطي (Media (M وهو يتفرع الى الوسطي الامامية (MA) وتتكون من فرعين وهما (MA1-MA2) والوسطي الخلفية (MP) ويتفرع الى اربعة فروع من (MP1- MP4).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الزندي </a:t>
            </a:r>
            <a:r>
              <a:rPr lang="ar-SA" sz="2400" b="1" dirty="0" smtClean="0">
                <a:latin typeface="Arial" pitchFamily="34" charset="0"/>
                <a:cs typeface="Arial" pitchFamily="34" charset="0"/>
              </a:rPr>
              <a:t>(</a:t>
            </a:r>
            <a:r>
              <a:rPr lang="ar-SA" sz="2400" b="1" dirty="0">
                <a:latin typeface="Arial" pitchFamily="34" charset="0"/>
                <a:cs typeface="Arial" pitchFamily="34" charset="0"/>
              </a:rPr>
              <a:t>Cu) وينقسم الى </a:t>
            </a:r>
            <a:r>
              <a:rPr lang="ar-SA" sz="2400" b="1" dirty="0" smtClean="0">
                <a:latin typeface="Arial" pitchFamily="34" charset="0"/>
                <a:cs typeface="Arial" pitchFamily="34" charset="0"/>
              </a:rPr>
              <a:t>فرعين</a:t>
            </a:r>
            <a:r>
              <a:rPr lang="ar-SA" sz="2400" b="1" dirty="0">
                <a:latin typeface="Arial" pitchFamily="34" charset="0"/>
                <a:cs typeface="Arial" pitchFamily="34" charset="0"/>
              </a:rPr>
              <a:t> Cu1- Cu2 وقد ينقسم Cu1 الى فرعين Cu1a- Cu1b.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latin typeface="Arial" pitchFamily="34" charset="0"/>
                <a:cs typeface="Arial" pitchFamily="34" charset="0"/>
              </a:rPr>
              <a:t>الخلفية Anal </a:t>
            </a:r>
            <a:r>
              <a:rPr lang="en-US" sz="2400" b="1" dirty="0" smtClean="0">
                <a:latin typeface="Arial" pitchFamily="34" charset="0"/>
                <a:cs typeface="Arial" pitchFamily="34" charset="0"/>
              </a:rPr>
              <a:t>A)</a:t>
            </a:r>
            <a:r>
              <a:rPr lang="ar-SA" sz="2400" b="1" dirty="0" smtClean="0">
                <a:latin typeface="Arial" pitchFamily="34" charset="0"/>
                <a:cs typeface="Arial" pitchFamily="34" charset="0"/>
              </a:rPr>
              <a:t>): </a:t>
            </a:r>
            <a:r>
              <a:rPr lang="ar-SA" sz="2400" b="1" dirty="0">
                <a:latin typeface="Arial" pitchFamily="34" charset="0"/>
                <a:cs typeface="Arial" pitchFamily="34" charset="0"/>
              </a:rPr>
              <a:t>وهي تتفرع الى ثلاثة عروق A1-A3. </a:t>
            </a:r>
            <a:endParaRPr lang="ar-SA" sz="2400" b="1" dirty="0" smtClean="0">
              <a:latin typeface="Arial" pitchFamily="34" charset="0"/>
              <a:cs typeface="Arial" pitchFamily="34" charset="0"/>
            </a:endParaRPr>
          </a:p>
          <a:p>
            <a:pPr>
              <a:buFontTx/>
              <a:buChar char="-"/>
            </a:pPr>
            <a:r>
              <a:rPr lang="ar-SA" sz="2400" b="1" dirty="0" smtClean="0">
                <a:latin typeface="Arial" pitchFamily="34" charset="0"/>
                <a:cs typeface="Arial" pitchFamily="34" charset="0"/>
              </a:rPr>
              <a:t>- </a:t>
            </a:r>
            <a:r>
              <a:rPr lang="ar-SA" sz="2400" b="1" dirty="0">
                <a:solidFill>
                  <a:srgbClr val="FFC000"/>
                </a:solidFill>
                <a:latin typeface="Arial" pitchFamily="34" charset="0"/>
                <a:cs typeface="Arial" pitchFamily="34" charset="0"/>
              </a:rPr>
              <a:t>الضلوع المستعرضة Cross veins</a:t>
            </a:r>
            <a:r>
              <a:rPr lang="ar-SA" sz="2400" b="1" dirty="0">
                <a:latin typeface="Arial" pitchFamily="34" charset="0"/>
                <a:cs typeface="Arial" pitchFamily="34" charset="0"/>
              </a:rPr>
              <a:t>: فهي تأخذ اسماء بالنسبة لمواضعها في الجناح او الى العروق الطولية مثل العرق العابر الكتفي humeral cross vein (h) يقع عند قاعدة الجناح بين الضلعي وتحت الضلعي. والعابر الكعبري Redial cross (r) فهو يصل بين R1-RS.</a:t>
            </a:r>
            <a:endParaRPr lang="ar-EG" sz="2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1628800"/>
            <a:ext cx="5400600" cy="1200329"/>
          </a:xfrm>
          <a:prstGeom prst="rect">
            <a:avLst/>
          </a:prstGeom>
        </p:spPr>
        <p:txBody>
          <a:bodyPr wrap="square">
            <a:spAutoFit/>
          </a:bodyPr>
          <a:lstStyle/>
          <a:p>
            <a:pPr algn="l"/>
            <a:r>
              <a:rPr lang="en-US" sz="2400" b="0" dirty="0" smtClean="0">
                <a:solidFill>
                  <a:srgbClr val="FFFF99"/>
                </a:solidFill>
              </a:rPr>
              <a:t>Wing adaptations and modifications</a:t>
            </a:r>
          </a:p>
          <a:p>
            <a:pPr algn="ctr"/>
            <a:r>
              <a:rPr lang="ar-SA" sz="2400" b="1" dirty="0" smtClean="0"/>
              <a:t>تحورات </a:t>
            </a:r>
            <a:r>
              <a:rPr lang="ar-SA" sz="2400" b="1" dirty="0"/>
              <a:t>الجناح</a:t>
            </a:r>
            <a:r>
              <a:rPr lang="ar-SA" sz="2400" b="0" dirty="0" smtClean="0">
                <a:solidFill>
                  <a:srgbClr val="9933FF"/>
                </a:solidFill>
              </a:rPr>
              <a:t/>
            </a:r>
            <a:br>
              <a:rPr lang="ar-SA" sz="2400" b="0" dirty="0" smtClean="0">
                <a:solidFill>
                  <a:srgbClr val="9933FF"/>
                </a:solidFill>
              </a:rPr>
            </a:br>
            <a:endParaRPr lang="ar-EG"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body" sz="half" idx="1"/>
          </p:nvPr>
        </p:nvSpPr>
        <p:spPr/>
        <p:txBody>
          <a:bodyPr/>
          <a:lstStyle/>
          <a:p>
            <a:pPr eaLnBrk="1" hangingPunct="1"/>
            <a:r>
              <a:rPr lang="en-US" smtClean="0">
                <a:cs typeface="Times New Roman" pitchFamily="18" charset="0"/>
              </a:rPr>
              <a:t>Membranous wing</a:t>
            </a:r>
          </a:p>
        </p:txBody>
      </p:sp>
      <p:pic>
        <p:nvPicPr>
          <p:cNvPr id="15363" name="Picture 7" descr="300px-IC_Gomphidae_wing"/>
          <p:cNvPicPr>
            <a:picLocks noGrp="1" noChangeAspect="1" noChangeArrowheads="1"/>
          </p:cNvPicPr>
          <p:nvPr>
            <p:ph sz="half" idx="2"/>
          </p:nvPr>
        </p:nvPicPr>
        <p:blipFill>
          <a:blip r:embed="rId2" cstate="print"/>
          <a:srcRect/>
          <a:stretch>
            <a:fillRect/>
          </a:stretch>
        </p:blipFill>
        <p:spPr>
          <a:xfrm>
            <a:off x="4572000" y="1905000"/>
            <a:ext cx="4267200" cy="3179763"/>
          </a:xfrm>
          <a:noFill/>
        </p:spPr>
      </p:pic>
      <p:sp>
        <p:nvSpPr>
          <p:cNvPr id="15364" name="TextBox 1"/>
          <p:cNvSpPr txBox="1">
            <a:spLocks noChangeArrowheads="1"/>
          </p:cNvSpPr>
          <p:nvPr/>
        </p:nvSpPr>
        <p:spPr bwMode="auto">
          <a:xfrm>
            <a:off x="763588" y="2133600"/>
            <a:ext cx="2011362" cy="646113"/>
          </a:xfrm>
          <a:prstGeom prst="rect">
            <a:avLst/>
          </a:prstGeom>
          <a:noFill/>
          <a:ln w="9525">
            <a:noFill/>
            <a:miter lim="800000"/>
            <a:headEnd/>
            <a:tailEnd/>
          </a:ln>
        </p:spPr>
        <p:txBody>
          <a:bodyPr wrap="none">
            <a:spAutoFit/>
          </a:bodyPr>
          <a:lstStyle/>
          <a:p>
            <a:r>
              <a:rPr lang="ar-SA" sz="3600"/>
              <a:t>جناح غشائى</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sz="3600" dirty="0"/>
              <a:t>Damsel fly</a:t>
            </a:r>
          </a:p>
        </p:txBody>
      </p:sp>
      <p:pic>
        <p:nvPicPr>
          <p:cNvPr id="16387" name="Picture 4" descr="damselfly2"/>
          <p:cNvPicPr>
            <a:picLocks noChangeAspect="1" noChangeArrowheads="1"/>
          </p:cNvPicPr>
          <p:nvPr/>
        </p:nvPicPr>
        <p:blipFill>
          <a:blip r:embed="rId2" cstate="print"/>
          <a:srcRect/>
          <a:stretch>
            <a:fillRect/>
          </a:stretch>
        </p:blipFill>
        <p:spPr bwMode="auto">
          <a:xfrm>
            <a:off x="1905000" y="1295400"/>
            <a:ext cx="4762500" cy="2171700"/>
          </a:xfrm>
          <a:prstGeom prst="rect">
            <a:avLst/>
          </a:prstGeom>
          <a:noFill/>
          <a:ln w="9525">
            <a:noFill/>
            <a:miter lim="800000"/>
            <a:headEnd/>
            <a:tailEnd/>
          </a:ln>
        </p:spPr>
      </p:pic>
      <p:pic>
        <p:nvPicPr>
          <p:cNvPr id="16388" name="Picture 5" descr="https://encrypted-tbn1.gstatic.com/images?q=tbn:ANd9GcTzC4DqjKYLPifwXGuNvFVxW_y2yj6fzu4AaLyDvibQ57WrKSAR"/>
          <p:cNvPicPr>
            <a:picLocks noChangeAspect="1" noChangeArrowheads="1"/>
          </p:cNvPicPr>
          <p:nvPr/>
        </p:nvPicPr>
        <p:blipFill>
          <a:blip r:embed="rId3" cstate="print"/>
          <a:srcRect/>
          <a:stretch>
            <a:fillRect/>
          </a:stretch>
        </p:blipFill>
        <p:spPr bwMode="auto">
          <a:xfrm>
            <a:off x="3657600" y="3733800"/>
            <a:ext cx="1743075"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64</TotalTime>
  <Words>160</Words>
  <Application>Microsoft Office PowerPoint</Application>
  <PresentationFormat>On-screen Show (4:3)</PresentationFormat>
  <Paragraphs>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Slide 1</vt:lpstr>
      <vt:lpstr>Insect wings أجنحة الحشرات</vt:lpstr>
      <vt:lpstr>Slide 3</vt:lpstr>
      <vt:lpstr>Slide 4</vt:lpstr>
      <vt:lpstr>Slide 5</vt:lpstr>
      <vt:lpstr>Slide 6</vt:lpstr>
      <vt:lpstr>Slide 7</vt:lpstr>
      <vt:lpstr>Slide 8</vt:lpstr>
      <vt:lpstr>Damsel fly</vt:lpstr>
      <vt:lpstr>Elytron wing     جناح غمدى</vt:lpstr>
      <vt:lpstr>Elytra–  hard, sclerotized front wings that serve as protective covers for membranous hind wings.  </vt:lpstr>
      <vt:lpstr>Slide 12</vt:lpstr>
      <vt:lpstr>Slide 13</vt:lpstr>
      <vt:lpstr>Slide 14</vt:lpstr>
      <vt:lpstr>حرشفى                   Scaly wings–  front and hind wings covered with flattened setae (scales).  </vt:lpstr>
      <vt:lpstr>Slide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 wings</dc:title>
  <dc:creator>round</dc:creator>
  <cp:lastModifiedBy>round</cp:lastModifiedBy>
  <cp:revision>8</cp:revision>
  <dcterms:created xsi:type="dcterms:W3CDTF">2020-03-13T20:41:52Z</dcterms:created>
  <dcterms:modified xsi:type="dcterms:W3CDTF">2020-03-17T19:51:44Z</dcterms:modified>
</cp:coreProperties>
</file>